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4"/>
  </p:notesMasterIdLst>
  <p:sldIdLst>
    <p:sldId id="257" r:id="rId3"/>
    <p:sldId id="339" r:id="rId5"/>
    <p:sldId id="379" r:id="rId6"/>
    <p:sldId id="374" r:id="rId7"/>
    <p:sldId id="347" r:id="rId8"/>
    <p:sldId id="366" r:id="rId9"/>
    <p:sldId id="354" r:id="rId10"/>
    <p:sldId id="380" r:id="rId11"/>
    <p:sldId id="355" r:id="rId12"/>
    <p:sldId id="357" r:id="rId13"/>
    <p:sldId id="361" r:id="rId14"/>
    <p:sldId id="369" r:id="rId15"/>
    <p:sldId id="381" r:id="rId16"/>
    <p:sldId id="375" r:id="rId17"/>
    <p:sldId id="382" r:id="rId18"/>
    <p:sldId id="371" r:id="rId19"/>
    <p:sldId id="384" r:id="rId20"/>
    <p:sldId id="34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D0D"/>
    <a:srgbClr val="DFDFDF"/>
    <a:srgbClr val="535860"/>
    <a:srgbClr val="F3B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2061" autoAdjust="0"/>
  </p:normalViewPr>
  <p:slideViewPr>
    <p:cSldViewPr snapToGrid="0">
      <p:cViewPr varScale="1">
        <p:scale>
          <a:sx n="115" d="100"/>
          <a:sy n="115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0D3DE-9EBB-4A3E-A86F-9925DD5A07BB}" type="datetimeFigureOut">
              <a:rPr lang="en-US" smtClean="0"/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6ADC-D7ED-4F35-8CFA-FF8C2071341E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b="0" i="0" dirty="0">
              <a:solidFill>
                <a:srgbClr val="333333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Transformer</a:t>
            </a:r>
            <a:r>
              <a:rPr lang="zh-CN" altLang="en-US" dirty="0"/>
              <a:t> 代码讲解之前，我们首先回顾一下 </a:t>
            </a:r>
            <a:r>
              <a:rPr lang="en-US" altLang="zh-CN" dirty="0"/>
              <a:t>Transformer</a:t>
            </a:r>
            <a:r>
              <a:rPr lang="zh-CN" altLang="en-US" dirty="0"/>
              <a:t> 的架构。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接下来，我们熟悉一下</a:t>
            </a:r>
            <a:r>
              <a:rPr lang="en-US" altLang="zh-CN" dirty="0"/>
              <a:t>Transformer</a:t>
            </a:r>
            <a:r>
              <a:rPr lang="zh-CN" altLang="en-US" dirty="0"/>
              <a:t>架构的每一部分对应的代码。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Transformer</a:t>
            </a:r>
            <a:r>
              <a:rPr lang="zh-CN" altLang="en-US" dirty="0"/>
              <a:t> 代码讲解之前，我们首先回顾一下 </a:t>
            </a:r>
            <a:r>
              <a:rPr lang="en-US" altLang="zh-CN" dirty="0"/>
              <a:t>Transformer</a:t>
            </a:r>
            <a:r>
              <a:rPr lang="zh-CN" altLang="en-US" dirty="0"/>
              <a:t> 的架构。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接下来，我们熟悉一下</a:t>
            </a:r>
            <a:r>
              <a:rPr lang="en-US" altLang="zh-CN" dirty="0"/>
              <a:t>Transformer</a:t>
            </a:r>
            <a:r>
              <a:rPr lang="zh-CN" altLang="en-US" dirty="0"/>
              <a:t>架构的每一部分对应的代码。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首先看 </a:t>
            </a:r>
            <a:r>
              <a:rPr lang="en-US" altLang="zh-CN" dirty="0" err="1"/>
              <a:t>init</a:t>
            </a:r>
            <a:r>
              <a:rPr lang="en-US" altLang="zh-CN" dirty="0"/>
              <a:t>()</a:t>
            </a:r>
            <a:r>
              <a:rPr lang="zh-CN" altLang="en-US" dirty="0"/>
              <a:t> 函数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然后看 </a:t>
            </a:r>
            <a:r>
              <a:rPr lang="en-US" altLang="zh-CN" dirty="0"/>
              <a:t>forward()</a:t>
            </a:r>
            <a:r>
              <a:rPr lang="zh-CN" altLang="en-US" dirty="0"/>
              <a:t> 函数</a:t>
            </a:r>
            <a:r>
              <a:rPr lang="en-US" altLang="zh-CN" dirty="0"/>
              <a:t>,</a:t>
            </a:r>
            <a:r>
              <a:rPr lang="zh-CN" altLang="en-US" dirty="0"/>
              <a:t>在编码过程之后首先有一个 </a:t>
            </a:r>
            <a:r>
              <a:rPr lang="en-US" altLang="zh-CN" dirty="0" err="1"/>
              <a:t>get_attn_pad_mask</a:t>
            </a:r>
            <a:r>
              <a:rPr lang="en-US" altLang="zh-CN" dirty="0"/>
              <a:t>()</a:t>
            </a:r>
            <a:r>
              <a:rPr lang="zh-CN" altLang="en-US" dirty="0"/>
              <a:t> 函数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B06E-6A1F-CB4D-BA43-581EB1657D26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F94-F907-B244-AF22-D17369E965A8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2A6F0-0CE3-B44A-BBD9-C1943014350E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6" b="4696"/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451002" y="2492896"/>
            <a:ext cx="5069486" cy="399287"/>
          </a:xfrm>
        </p:spPr>
        <p:txBody>
          <a:bodyPr anchor="t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 sz="1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8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  <a:endParaRPr lang="en-US" altLang="zh-CN" dirty="0"/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451002" y="1672982"/>
            <a:ext cx="5069486" cy="687417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7093" y="5400675"/>
            <a:ext cx="5069487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李美玲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7093" y="5772150"/>
            <a:ext cx="5069487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006-C1C3-F545-88AC-3E9ACE83E78F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154C-3C72-1043-84D4-E955A821AE7D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AEB-67BA-8C49-8541-537773DF6DC3}" type="datetime1">
              <a:rPr lang="zh-CN" alt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E1067-361C-7B4F-BEE2-C36F5CC312A0}" type="datetime1">
              <a:rPr lang="zh-CN" altLang="en-US" smtClean="0"/>
            </a:fld>
            <a:endParaRPr 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888A-6EB7-704A-B414-C41F131DA020}" type="datetime1">
              <a:rPr lang="zh-CN" altLang="en-US" smtClean="0"/>
            </a:fld>
            <a:endParaRPr 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E83-41EB-0D4D-AC77-81A9C17E28C1}" type="datetime1">
              <a:rPr lang="zh-CN" altLang="en-US" smtClean="0"/>
            </a:fld>
            <a:endParaRPr 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AA05-01C9-7646-9C53-83B3E955E6B1}" type="datetime1">
              <a:rPr lang="zh-CN" alt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F3DF-6BDC-0548-8CA3-F25EFA9239C9}" type="datetime1">
              <a:rPr lang="zh-CN" altLang="en-US" smtClean="0"/>
            </a:fld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82114-01FB-3848-BB0C-95A07A274A03}" type="datetime1">
              <a:rPr lang="zh-CN" altLang="en-US" smtClean="0"/>
            </a:fld>
            <a:endParaRPr 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72E7F-FB13-4E5C-AA2E-76722510F6F9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tags" Target="../tags/tag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36.png"/><Relationship Id="rId7" Type="http://schemas.microsoft.com/office/2007/relationships/hdphoto" Target="../media/image35.wdp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6.xml"/><Relationship Id="rId1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3" Type="http://schemas.openxmlformats.org/officeDocument/2006/relationships/image" Target="../media/image13.png"/><Relationship Id="rId2" Type="http://schemas.openxmlformats.org/officeDocument/2006/relationships/image" Target="../media/image37.png"/><Relationship Id="rId1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8.png"/><Relationship Id="rId3" Type="http://schemas.openxmlformats.org/officeDocument/2006/relationships/image" Target="../media/image11.png"/><Relationship Id="rId2" Type="http://schemas.openxmlformats.org/officeDocument/2006/relationships/image" Target="../media/image38.png"/><Relationship Id="rId1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38.png"/><Relationship Id="rId3" Type="http://schemas.openxmlformats.org/officeDocument/2006/relationships/image" Target="../media/image39.png"/><Relationship Id="rId2" Type="http://schemas.openxmlformats.org/officeDocument/2006/relationships/image" Target="../media/image22.png"/><Relationship Id="rId1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41.png"/><Relationship Id="rId3" Type="http://schemas.openxmlformats.org/officeDocument/2006/relationships/image" Target="../media/image6.png"/><Relationship Id="rId2" Type="http://schemas.openxmlformats.org/officeDocument/2006/relationships/image" Target="../media/image40.png"/><Relationship Id="rId1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NULL" TargetMode="External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6.xml"/><Relationship Id="rId3" Type="http://schemas.openxmlformats.org/officeDocument/2006/relationships/hyperlink" Target="https://wmathor.com/index.php/archives/1455/" TargetMode="External"/><Relationship Id="rId2" Type="http://schemas.openxmlformats.org/officeDocument/2006/relationships/hyperlink" Target="https://www.bilibili.com/video/BV1mk4y1q7eK?p=2&amp;vd_source=1f3920f3d8978dd47f71ffa411968135" TargetMode="External"/><Relationship Id="rId1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4.xml"/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11.png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image" Target="../media/image7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0" Type="http://schemas.openxmlformats.org/officeDocument/2006/relationships/notesSlide" Target="../notesSlides/notesSlide6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6.xml"/><Relationship Id="rId7" Type="http://schemas.microsoft.com/office/2007/relationships/hdphoto" Target="../media/image27.wdp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9.xml"/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8.png"/><Relationship Id="rId4" Type="http://schemas.openxmlformats.org/officeDocument/2006/relationships/image" Target="../media/image22.png"/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72395" y="188595"/>
            <a:ext cx="1470025" cy="14700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2"/>
            </p:custDataLst>
          </p:nvPr>
        </p:nvSpPr>
        <p:spPr>
          <a:xfrm>
            <a:off x="760095" y="1951672"/>
            <a:ext cx="10671810" cy="219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第四章习题课 </a:t>
            </a:r>
            <a:r>
              <a:rPr lang="en-US" altLang="zh-CN" sz="4800" b="1" dirty="0">
                <a:solidFill>
                  <a:schemeClr val="accent1"/>
                </a:solidFill>
              </a:rPr>
              <a:t>——</a:t>
            </a:r>
            <a:endParaRPr lang="en-US" altLang="zh-CN" sz="4800" b="1" dirty="0">
              <a:solidFill>
                <a:schemeClr val="accent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Transformer</a:t>
            </a:r>
            <a:r>
              <a:rPr lang="zh-CN" altLang="en-US" sz="4800" b="1" dirty="0">
                <a:solidFill>
                  <a:schemeClr val="accent1"/>
                </a:solidFill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</a:rPr>
              <a:t>Pytorch</a:t>
            </a:r>
            <a:r>
              <a:rPr lang="zh-CN" altLang="en-US" sz="4800" b="1" dirty="0">
                <a:solidFill>
                  <a:schemeClr val="accent1"/>
                </a:solidFill>
              </a:rPr>
              <a:t>代码解读</a:t>
            </a:r>
            <a:endParaRPr lang="zh-CN" altLang="en-US" sz="4800" b="1" dirty="0"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82362" y="2802463"/>
            <a:ext cx="4129147" cy="391901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/>
              <p:cNvSpPr txBox="1"/>
              <p:nvPr/>
            </p:nvSpPr>
            <p:spPr>
              <a:xfrm>
                <a:off x="6011221" y="1064264"/>
                <a:ext cx="5198758" cy="544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核心公式</m:t>
                      </m:r>
                      <m:r>
                        <a:rPr lang="zh-CN" altLang="en-US" sz="1200" b="1" i="1" smtClean="0"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：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𝑨𝒕𝒕𝒆𝒏𝒕𝒊𝒐𝒏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(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𝑸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,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𝑲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,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𝑽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)=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𝒔𝒐𝒇𝒕𝒎𝒂𝒙</m:t>
                      </m:r>
                      <m:d>
                        <m:dPr>
                          <m:ctrlPr>
                            <a:rPr lang="zh-CN" altLang="zh-CN" sz="12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2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charset="-122"/>
                                  <a:cs typeface="宋体" panose="02010600030101010101" charset="-122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zh-CN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charset="-122"/>
                                      <a:cs typeface="宋体" panose="02010600030101010101" charset="-122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charset="-122"/>
                                      <a:cs typeface="宋体" panose="02010600030101010101" charset="-122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CN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宋体" panose="02010600030101010101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charset="-122"/>
                                          <a:cs typeface="宋体" panose="02010600030101010101" charset="-122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charset="-122"/>
                                          <a:cs typeface="宋体" panose="02010600030101010101" charset="-122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宋体" panose="02010600030101010101" charset="-122"/>
                        </a:rPr>
                        <m:t>𝑽</m:t>
                      </m:r>
                    </m:oMath>
                  </m:oMathPara>
                </a14:m>
                <a:endParaRPr lang="zh-CN" altLang="zh-CN" sz="1400" b="1" dirty="0">
                  <a:effectLst/>
                  <a:latin typeface="宋体" panose="02010600030101010101" charset="-122"/>
                  <a:ea typeface="宋体" panose="02010600030101010101" charset="-122"/>
                  <a:cs typeface="宋体" panose="02010600030101010101" charset="-122"/>
                </a:endParaRPr>
              </a:p>
            </p:txBody>
          </p:sp>
        </mc:Choice>
        <mc:Fallback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221" y="1064264"/>
                <a:ext cx="5198758" cy="544252"/>
              </a:xfrm>
              <a:prstGeom prst="rect">
                <a:avLst/>
              </a:prstGeom>
              <a:blipFill rotWithShape="1">
                <a:blip r:embed="rId3"/>
                <a:stretch>
                  <a:fillRect l="-6" t="-1" r="6" b="11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/>
          <p:cNvSpPr txBox="1"/>
          <p:nvPr/>
        </p:nvSpPr>
        <p:spPr>
          <a:xfrm>
            <a:off x="71753" y="961439"/>
            <a:ext cx="4369617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GB" altLang="zh-CN" b="1" dirty="0">
                <a:solidFill>
                  <a:srgbClr val="0070C0"/>
                </a:solidFill>
              </a:rPr>
              <a:t>Scaled Dot Product Attention</a:t>
            </a:r>
            <a:endParaRPr lang="en-GB" altLang="zh-CN" b="1" dirty="0">
              <a:solidFill>
                <a:srgbClr val="0070C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384" y="3873144"/>
            <a:ext cx="6961224" cy="257208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4"/>
              <p:cNvSpPr txBox="1"/>
              <p:nvPr/>
            </p:nvSpPr>
            <p:spPr>
              <a:xfrm>
                <a:off x="5958126" y="1736382"/>
                <a:ext cx="2381870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>
                    <a:effectLst/>
                    <a:ea typeface="宋体" panose="02010600030101010101" charset="-122"/>
                    <a:cs typeface="Times New Roman" panose="02020603050405020304" charset="0"/>
                  </a:rPr>
                  <a:t>Softmax</a:t>
                </a:r>
                <a:r>
                  <a:rPr lang="zh-CN" altLang="en-US" sz="1400" dirty="0">
                    <a:effectLst/>
                    <a:ea typeface="宋体" panose="02010600030101010101" charset="-122"/>
                    <a:cs typeface="Times New Roman" panose="02020603050405020304" charset="0"/>
                  </a:rPr>
                  <a:t>函数</a:t>
                </a:r>
                <a:r>
                  <a:rPr lang="en-US" altLang="zh-CN" sz="1400" dirty="0">
                    <a:ea typeface="宋体" panose="02010600030101010101" charset="-122"/>
                    <a:cs typeface="Times New Roman" panose="02020603050405020304" charset="0"/>
                  </a:rPr>
                  <a:t>:</a:t>
                </a:r>
                <a:r>
                  <a:rPr lang="zh-CN" altLang="en-US" sz="1400" dirty="0">
                    <a:ea typeface="宋体" panose="02010600030101010101" charset="-122"/>
                    <a:cs typeface="Times New Roman" panose="0202060305040502030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effectLst/>
                        <a:latin typeface="Cambria Math" panose="02040503050406030204" pitchFamily="18" charset="0"/>
                        <a:ea typeface="宋体" panose="02010600030101010101" charset="-122"/>
                        <a:cs typeface="Times New Roman" panose="02020603050405020304" charset="0"/>
                      </a:rPr>
                      <m:t>𝜎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effectLst/>
                        <a:latin typeface="Cambria Math" panose="02040503050406030204" pitchFamily="18" charset="0"/>
                        <a:ea typeface="宋体" panose="02010600030101010101" charset="-122"/>
                        <a:cs typeface="Times New Roman" panose="02020603050405020304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zh-CN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charset="-122"/>
                                    <a:cs typeface="Times New Roman" panose="02020603050405020304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charset="-122"/>
                                    <a:cs typeface="Times New Roman" panose="02020603050405020304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𝑗</m:t>
                            </m:r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=</m:t>
                            </m:r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charset="-122"/>
                                <a:cs typeface="Times New Roman" panose="02020603050405020304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charset="-122"/>
                                    <a:cs typeface="Times New Roman" panose="02020603050405020304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charset="-122"/>
                                    <a:cs typeface="Times New Roman" panose="02020603050405020304" charset="0"/>
                                  </a:rPr>
                                  <m:t>𝑧𝑗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zh-CN" altLang="en-US" sz="1400" dirty="0"/>
              </a:p>
            </p:txBody>
          </p:sp>
        </mc:Choice>
        <mc:Fallback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26" y="1736382"/>
                <a:ext cx="2381870" cy="487762"/>
              </a:xfrm>
              <a:prstGeom prst="rect">
                <a:avLst/>
              </a:prstGeom>
              <a:blipFill rotWithShape="1">
                <a:blip r:embed="rId5"/>
                <a:stretch>
                  <a:fillRect l="-23" t="-60" r="-8775" b="77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58" y="1447214"/>
            <a:ext cx="1408038" cy="16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/>
              <p:cNvSpPr txBox="1"/>
              <p:nvPr/>
            </p:nvSpPr>
            <p:spPr>
              <a:xfrm>
                <a:off x="8766000" y="1756658"/>
                <a:ext cx="797846" cy="61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charset="-122"/>
                              <a:cs typeface="Times New Roman" panose="020206030504050203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charset="-122"/>
                              <a:cs typeface="Times New Roman" panose="02020603050405020304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400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Times New Roman" panose="02020603050405020304" charset="0"/>
                        </a:rPr>
                        <m:t>=</m:t>
                      </m:r>
                      <m:r>
                        <a:rPr lang="en-US" altLang="zh-CN" sz="1400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Times New Roman" panose="02020603050405020304" charset="0"/>
                        </a:rPr>
                        <m:t>1</m:t>
                      </m:r>
                    </m:oMath>
                  </m:oMathPara>
                </a14:m>
                <a:endParaRPr lang="en-US" altLang="zh-CN" sz="1400" dirty="0">
                  <a:effectLst/>
                  <a:ea typeface="宋体" panose="02010600030101010101" charset="-122"/>
                  <a:cs typeface="Times New Roman" panose="02020603050405020304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charset="-122"/>
                              <a:cs typeface="Times New Roman" panose="02020603050405020304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charset="-122"/>
                              <a:cs typeface="Times New Roman" panose="02020603050405020304" charset="0"/>
                            </a:rPr>
                            <m:t>−</m:t>
                          </m:r>
                          <m:r>
                            <a:rPr lang="en-US" altLang="zh-CN" sz="1400">
                              <a:effectLst/>
                              <a:latin typeface="Cambria Math" panose="02040503050406030204" pitchFamily="18" charset="0"/>
                              <a:ea typeface="宋体" panose="02010600030101010101" charset="-122"/>
                              <a:cs typeface="Times New Roman" panose="02020603050405020304" charset="0"/>
                            </a:rPr>
                            <m:t>∞</m:t>
                          </m:r>
                        </m:sup>
                      </m:sSup>
                      <m:box>
                        <m:boxPr>
                          <m:ctrlPr>
                            <a:rPr lang="zh-CN" altLang="zh-CN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zh-CN" altLang="zh-CN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charset="0"/>
                                </a:rPr>
                              </m:ctrlPr>
                            </m:groupChrPr>
                            <m:e/>
                          </m:groupChr>
                        </m:e>
                      </m:box>
                      <m:r>
                        <a:rPr lang="en-US" altLang="zh-CN" sz="1400" i="1">
                          <a:effectLst/>
                          <a:latin typeface="Cambria Math" panose="02040503050406030204" pitchFamily="18" charset="0"/>
                          <a:ea typeface="宋体" panose="02010600030101010101" charset="-122"/>
                          <a:cs typeface="Times New Roman" panose="02020603050405020304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>
                  <a:effectLst/>
                  <a:ea typeface="宋体" panose="02010600030101010101" charset="-122"/>
                  <a:cs typeface="Times New Roman" panose="02020603050405020304" charset="0"/>
                </a:endParaRPr>
              </a:p>
            </p:txBody>
          </p:sp>
        </mc:Choice>
        <mc:Fallback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000" y="1756658"/>
                <a:ext cx="797846" cy="616194"/>
              </a:xfrm>
              <a:prstGeom prst="rect">
                <a:avLst/>
              </a:prstGeom>
              <a:blipFill rotWithShape="1">
                <a:blip r:embed="rId8"/>
                <a:stretch>
                  <a:fillRect l="-58" t="-40" r="14" b="80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/>
          <p:cNvGrpSpPr/>
          <p:nvPr/>
        </p:nvGrpSpPr>
        <p:grpSpPr>
          <a:xfrm>
            <a:off x="6037634" y="2681955"/>
            <a:ext cx="1251950" cy="985573"/>
            <a:chOff x="7358650" y="5426074"/>
            <a:chExt cx="1251950" cy="985573"/>
          </a:xfrm>
        </p:grpSpPr>
        <p:sp>
          <p:nvSpPr>
            <p:cNvPr id="12" name="文本框 11"/>
            <p:cNvSpPr txBox="1"/>
            <p:nvPr/>
          </p:nvSpPr>
          <p:spPr>
            <a:xfrm>
              <a:off x="7358650" y="5426077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7609040" y="542607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859430" y="542607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109820" y="542607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8360210" y="542607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358650" y="5672298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609040" y="5672297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859430" y="567229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109820" y="567229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8360210" y="567229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58650" y="591920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609040" y="591920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859430" y="591920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8109820" y="5919202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8360210" y="5919202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358650" y="616542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609040" y="616542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859430" y="616542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8109820" y="616542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360210" y="616542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900470" y="2412674"/>
            <a:ext cx="1526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altLang="zh-CN" sz="1400" b="1" i="0" dirty="0">
                <a:solidFill>
                  <a:srgbClr val="121212"/>
                </a:solidFill>
                <a:effectLst/>
                <a:latin typeface="-apple-system"/>
              </a:rPr>
              <a:t>Padding Mask</a:t>
            </a:r>
            <a:endParaRPr lang="en-GB" altLang="zh-CN" sz="1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cxnSp>
        <p:nvCxnSpPr>
          <p:cNvPr id="36" name="直线箭头连接符 35"/>
          <p:cNvCxnSpPr/>
          <p:nvPr/>
        </p:nvCxnSpPr>
        <p:spPr>
          <a:xfrm>
            <a:off x="7580950" y="3148310"/>
            <a:ext cx="891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/>
          <p:cNvSpPr txBox="1"/>
          <p:nvPr/>
        </p:nvSpPr>
        <p:spPr>
          <a:xfrm>
            <a:off x="8707275" y="2681958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38" name="文本框 37"/>
          <p:cNvSpPr txBox="1"/>
          <p:nvPr/>
        </p:nvSpPr>
        <p:spPr>
          <a:xfrm>
            <a:off x="8957665" y="268195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39" name="文本框 38"/>
          <p:cNvSpPr txBox="1"/>
          <p:nvPr/>
        </p:nvSpPr>
        <p:spPr>
          <a:xfrm>
            <a:off x="9208055" y="268195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1000" b="1" dirty="0"/>
          </a:p>
        </p:txBody>
      </p:sp>
      <p:sp>
        <p:nvSpPr>
          <p:cNvPr id="40" name="文本框 39"/>
          <p:cNvSpPr txBox="1"/>
          <p:nvPr/>
        </p:nvSpPr>
        <p:spPr>
          <a:xfrm>
            <a:off x="9458445" y="268195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9708835" y="268195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42" name="文本框 41"/>
          <p:cNvSpPr txBox="1"/>
          <p:nvPr/>
        </p:nvSpPr>
        <p:spPr>
          <a:xfrm>
            <a:off x="8707275" y="2928179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3" name="文本框 42"/>
          <p:cNvSpPr txBox="1"/>
          <p:nvPr/>
        </p:nvSpPr>
        <p:spPr>
          <a:xfrm>
            <a:off x="8957665" y="2928178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9208055" y="292817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5" name="文本框 44"/>
          <p:cNvSpPr txBox="1"/>
          <p:nvPr/>
        </p:nvSpPr>
        <p:spPr>
          <a:xfrm>
            <a:off x="9458445" y="292817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6" name="文本框 45"/>
          <p:cNvSpPr txBox="1"/>
          <p:nvPr/>
        </p:nvSpPr>
        <p:spPr>
          <a:xfrm>
            <a:off x="9708835" y="292817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7" name="文本框 46"/>
          <p:cNvSpPr txBox="1"/>
          <p:nvPr/>
        </p:nvSpPr>
        <p:spPr>
          <a:xfrm>
            <a:off x="8707275" y="317508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8" name="文本框 47"/>
          <p:cNvSpPr txBox="1"/>
          <p:nvPr/>
        </p:nvSpPr>
        <p:spPr>
          <a:xfrm>
            <a:off x="8957665" y="317508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9" name="文本框 48"/>
          <p:cNvSpPr txBox="1"/>
          <p:nvPr/>
        </p:nvSpPr>
        <p:spPr>
          <a:xfrm>
            <a:off x="9208055" y="317508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0" name="文本框 49"/>
          <p:cNvSpPr txBox="1"/>
          <p:nvPr/>
        </p:nvSpPr>
        <p:spPr>
          <a:xfrm>
            <a:off x="9458445" y="3175083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51" name="文本框 50"/>
          <p:cNvSpPr txBox="1"/>
          <p:nvPr/>
        </p:nvSpPr>
        <p:spPr>
          <a:xfrm>
            <a:off x="9708835" y="3175083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52" name="文本框 51"/>
          <p:cNvSpPr txBox="1"/>
          <p:nvPr/>
        </p:nvSpPr>
        <p:spPr>
          <a:xfrm>
            <a:off x="8707275" y="342130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3" name="文本框 52"/>
          <p:cNvSpPr txBox="1"/>
          <p:nvPr/>
        </p:nvSpPr>
        <p:spPr>
          <a:xfrm>
            <a:off x="8957665" y="342130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4" name="文本框 53"/>
          <p:cNvSpPr txBox="1"/>
          <p:nvPr/>
        </p:nvSpPr>
        <p:spPr>
          <a:xfrm>
            <a:off x="9208055" y="342130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5" name="文本框 54"/>
          <p:cNvSpPr txBox="1"/>
          <p:nvPr/>
        </p:nvSpPr>
        <p:spPr>
          <a:xfrm>
            <a:off x="9458445" y="342130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6" name="文本框 55"/>
          <p:cNvSpPr txBox="1"/>
          <p:nvPr/>
        </p:nvSpPr>
        <p:spPr>
          <a:xfrm>
            <a:off x="9708835" y="342130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7" name="文本框 56"/>
          <p:cNvSpPr txBox="1"/>
          <p:nvPr/>
        </p:nvSpPr>
        <p:spPr>
          <a:xfrm>
            <a:off x="9154355" y="2682640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58" name="文本框 57"/>
          <p:cNvSpPr txBox="1"/>
          <p:nvPr/>
        </p:nvSpPr>
        <p:spPr>
          <a:xfrm>
            <a:off x="9401857" y="2682298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59" name="文本框 58"/>
          <p:cNvSpPr txBox="1"/>
          <p:nvPr/>
        </p:nvSpPr>
        <p:spPr>
          <a:xfrm>
            <a:off x="9649359" y="2681956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60" name="文本框 59"/>
          <p:cNvSpPr txBox="1"/>
          <p:nvPr/>
        </p:nvSpPr>
        <p:spPr>
          <a:xfrm>
            <a:off x="9655930" y="3175082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61" name="文本框 60"/>
          <p:cNvSpPr txBox="1"/>
          <p:nvPr/>
        </p:nvSpPr>
        <p:spPr>
          <a:xfrm>
            <a:off x="9408343" y="3178026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pic>
        <p:nvPicPr>
          <p:cNvPr id="62" name="图片 61"/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249" y="1681289"/>
            <a:ext cx="1609274" cy="18226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8" grpId="0"/>
      <p:bldP spid="35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831979" y="1950232"/>
            <a:ext cx="10171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51120" y="4320612"/>
            <a:ext cx="4063828" cy="224517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54" y="961439"/>
            <a:ext cx="5007142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Encoder </a:t>
            </a:r>
            <a:r>
              <a:rPr lang="en-US" altLang="zh-CN" b="1" dirty="0">
                <a:solidFill>
                  <a:srgbClr val="0070C0"/>
                </a:solidFill>
              </a:rPr>
              <a:t>Multi-Head Self-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Attention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0" name="Picture 4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2" y="1713644"/>
            <a:ext cx="3617272" cy="23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84" y="2000787"/>
            <a:ext cx="6849027" cy="3650346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V="1">
            <a:off x="4135582" y="2873749"/>
            <a:ext cx="1167938" cy="20814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/>
          <p:cNvCxnSpPr/>
          <p:nvPr/>
        </p:nvCxnSpPr>
        <p:spPr>
          <a:xfrm>
            <a:off x="4287982" y="5107577"/>
            <a:ext cx="969846" cy="2220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5275246" y="5082700"/>
            <a:ext cx="6428965" cy="4037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5303520" y="2801991"/>
            <a:ext cx="3004285" cy="1517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757" y="2856363"/>
            <a:ext cx="3591105" cy="259896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Add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&amp;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Normalize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089" y="1663584"/>
            <a:ext cx="2613566" cy="55323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9272" y="2482164"/>
            <a:ext cx="5791200" cy="3086553"/>
          </a:xfrm>
          <a:prstGeom prst="rect">
            <a:avLst/>
          </a:prstGeom>
        </p:spPr>
      </p:pic>
      <p:cxnSp>
        <p:nvCxnSpPr>
          <p:cNvPr id="12" name="直线箭头连接符 11"/>
          <p:cNvCxnSpPr/>
          <p:nvPr/>
        </p:nvCxnSpPr>
        <p:spPr>
          <a:xfrm>
            <a:off x="3609474" y="4025440"/>
            <a:ext cx="2358189" cy="14298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Feed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Forward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Net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2039" y="1495446"/>
            <a:ext cx="6647477" cy="193355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998" y="3744226"/>
            <a:ext cx="4339557" cy="25127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0757" y="2856363"/>
            <a:ext cx="3591105" cy="2598968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15555" y="3019735"/>
            <a:ext cx="3193920" cy="7918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/>
          <p:cNvCxnSpPr/>
          <p:nvPr/>
        </p:nvCxnSpPr>
        <p:spPr>
          <a:xfrm>
            <a:off x="3609475" y="3429000"/>
            <a:ext cx="2560319" cy="1422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/>
          <p:cNvCxnSpPr/>
          <p:nvPr/>
        </p:nvCxnSpPr>
        <p:spPr>
          <a:xfrm>
            <a:off x="7074537" y="3322796"/>
            <a:ext cx="126043" cy="4214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412" y="5599565"/>
            <a:ext cx="2514484" cy="256167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94449" y="5905437"/>
            <a:ext cx="1790369" cy="3789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10753344" y="6356350"/>
            <a:ext cx="600456" cy="365125"/>
          </a:xfrm>
        </p:spPr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1753" y="961439"/>
            <a:ext cx="4636725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9431" y="1034177"/>
            <a:ext cx="7246497" cy="3035212"/>
          </a:xfrm>
          <a:prstGeom prst="rect">
            <a:avLst/>
          </a:prstGeom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" y="2933029"/>
            <a:ext cx="4471371" cy="25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646" y="4158592"/>
            <a:ext cx="5054065" cy="26301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10753344" y="6356350"/>
            <a:ext cx="600456" cy="365125"/>
          </a:xfrm>
        </p:spPr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6" name="文本框 5"/>
          <p:cNvSpPr txBox="1"/>
          <p:nvPr/>
        </p:nvSpPr>
        <p:spPr>
          <a:xfrm>
            <a:off x="71753" y="961439"/>
            <a:ext cx="4636725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Decoder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Masked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Self-</a:t>
            </a:r>
            <a:r>
              <a:rPr lang="en-US" altLang="zh-CN" b="1" dirty="0">
                <a:solidFill>
                  <a:srgbClr val="0070C0"/>
                </a:solidFill>
              </a:rPr>
              <a:t>Attention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7274022" y="3811027"/>
            <a:ext cx="4396014" cy="2212892"/>
            <a:chOff x="7237503" y="2922763"/>
            <a:chExt cx="4396014" cy="2212892"/>
          </a:xfrm>
        </p:grpSpPr>
        <p:pic>
          <p:nvPicPr>
            <p:cNvPr id="32772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503" y="2922763"/>
              <a:ext cx="4396014" cy="221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/>
            <p:cNvSpPr/>
            <p:nvPr/>
          </p:nvSpPr>
          <p:spPr>
            <a:xfrm flipV="1">
              <a:off x="8204925" y="4197052"/>
              <a:ext cx="124700" cy="11742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8109618" y="4144962"/>
              <a:ext cx="2968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00" dirty="0">
                  <a:solidFill>
                    <a:srgbClr val="DFDFDF"/>
                  </a:solidFill>
                </a:rPr>
                <a:t>0.2</a:t>
              </a:r>
              <a:endParaRPr kumimoji="1" lang="zh-CN" altLang="en-US" sz="700" dirty="0">
                <a:solidFill>
                  <a:srgbClr val="DFDFDF"/>
                </a:solidFill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2629234" y="4060120"/>
            <a:ext cx="973123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187889" y="2388325"/>
            <a:ext cx="6755987" cy="3930907"/>
            <a:chOff x="187889" y="2736421"/>
            <a:chExt cx="6755987" cy="3930907"/>
          </a:xfrm>
        </p:grpSpPr>
        <p:grpSp>
          <p:nvGrpSpPr>
            <p:cNvPr id="23" name="组合 22"/>
            <p:cNvGrpSpPr/>
            <p:nvPr/>
          </p:nvGrpSpPr>
          <p:grpSpPr>
            <a:xfrm>
              <a:off x="187889" y="2741309"/>
              <a:ext cx="6754864" cy="3926019"/>
              <a:chOff x="151370" y="1853045"/>
              <a:chExt cx="8376318" cy="4868430"/>
            </a:xfrm>
          </p:grpSpPr>
          <p:pic>
            <p:nvPicPr>
              <p:cNvPr id="32769" name="Picture 1"/>
              <p:cNvPicPr>
                <a:picLocks noChangeAspect="1" noChangeArrowheads="1"/>
              </p:cNvPicPr>
              <p:nvPr/>
            </p:nvPicPr>
            <p:blipFill rotWithShape="1">
              <a:blip r:embed="rId3" r:link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348"/>
              <a:stretch>
                <a:fillRect/>
              </a:stretch>
            </p:blipFill>
            <p:spPr bwMode="auto">
              <a:xfrm>
                <a:off x="151370" y="1853045"/>
                <a:ext cx="2555254" cy="4868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组合 21"/>
              <p:cNvGrpSpPr/>
              <p:nvPr/>
            </p:nvGrpSpPr>
            <p:grpSpPr>
              <a:xfrm>
                <a:off x="2690856" y="1853045"/>
                <a:ext cx="5836832" cy="4868430"/>
                <a:chOff x="4398265" y="1524284"/>
                <a:chExt cx="5836832" cy="4868430"/>
              </a:xfrm>
            </p:grpSpPr>
            <p:pic>
              <p:nvPicPr>
                <p:cNvPr id="17" name="Picture 1"/>
                <p:cNvPicPr>
                  <a:picLocks noChangeAspect="1" noChangeArrowheads="1"/>
                </p:cNvPicPr>
                <p:nvPr/>
              </p:nvPicPr>
              <p:blipFill rotWithShape="1">
                <a:blip r:embed="rId3" r:link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52" r="1"/>
                <a:stretch>
                  <a:fillRect/>
                </a:stretch>
              </p:blipFill>
              <p:spPr bwMode="auto">
                <a:xfrm>
                  <a:off x="4398265" y="1524284"/>
                  <a:ext cx="5836832" cy="48684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矩形 17"/>
                <p:cNvSpPr/>
                <p:nvPr/>
              </p:nvSpPr>
              <p:spPr>
                <a:xfrm>
                  <a:off x="5258481" y="4254125"/>
                  <a:ext cx="185058" cy="17417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600" dirty="0"/>
                </a:p>
              </p:txBody>
            </p:sp>
            <p:sp>
              <p:nvSpPr>
                <p:cNvPr id="19" name="矩形 18"/>
                <p:cNvSpPr/>
                <p:nvPr/>
              </p:nvSpPr>
              <p:spPr>
                <a:xfrm>
                  <a:off x="9292668" y="4298777"/>
                  <a:ext cx="185058" cy="17417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文本框 19"/>
                <p:cNvSpPr txBox="1"/>
                <p:nvPr/>
              </p:nvSpPr>
              <p:spPr>
                <a:xfrm>
                  <a:off x="5145662" y="4222820"/>
                  <a:ext cx="388017" cy="267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DFDFDF"/>
                      </a:solidFill>
                    </a:rPr>
                    <a:t>0.2</a:t>
                  </a:r>
                  <a:endParaRPr kumimoji="1" lang="zh-CN" altLang="en-US" sz="800" dirty="0">
                    <a:solidFill>
                      <a:srgbClr val="DFDFDF"/>
                    </a:solidFill>
                  </a:endParaRPr>
                </a:p>
              </p:txBody>
            </p:sp>
            <p:sp>
              <p:nvSpPr>
                <p:cNvPr id="21" name="文本框 20"/>
                <p:cNvSpPr txBox="1"/>
                <p:nvPr/>
              </p:nvSpPr>
              <p:spPr>
                <a:xfrm>
                  <a:off x="9191188" y="4252283"/>
                  <a:ext cx="388017" cy="267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DFDFDF"/>
                      </a:solidFill>
                    </a:rPr>
                    <a:t>0.2</a:t>
                  </a:r>
                  <a:endParaRPr kumimoji="1" lang="zh-CN" altLang="en-US" sz="800" dirty="0">
                    <a:solidFill>
                      <a:srgbClr val="DFDFDF"/>
                    </a:solidFill>
                  </a:endParaRPr>
                </a:p>
              </p:txBody>
            </p:sp>
          </p:grpSp>
        </p:grpSp>
        <p:sp>
          <p:nvSpPr>
            <p:cNvPr id="9" name="矩形 8"/>
            <p:cNvSpPr/>
            <p:nvPr/>
          </p:nvSpPr>
          <p:spPr>
            <a:xfrm>
              <a:off x="2313287" y="2736421"/>
              <a:ext cx="4629466" cy="1139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14410" y="5528267"/>
              <a:ext cx="4629466" cy="1139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/>
          <p:cNvSpPr/>
          <p:nvPr/>
        </p:nvSpPr>
        <p:spPr>
          <a:xfrm>
            <a:off x="3741863" y="3462931"/>
            <a:ext cx="1937630" cy="1780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671400" y="3462931"/>
            <a:ext cx="1402767" cy="1780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8233" y="1392164"/>
            <a:ext cx="6638968" cy="1673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753" y="3454165"/>
            <a:ext cx="3785714" cy="244239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1753" y="961439"/>
            <a:ext cx="4382259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Linear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&amp;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 err="1">
                <a:solidFill>
                  <a:srgbClr val="0070C0"/>
                </a:solidFill>
                <a:effectLst/>
              </a:rPr>
              <a:t>Softmax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041" y="1419907"/>
            <a:ext cx="7772400" cy="2238987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V="1">
            <a:off x="3522846" y="3658894"/>
            <a:ext cx="1780674" cy="1500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6622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81587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1587" y="3654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参考资料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8620432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81585" y="1037550"/>
            <a:ext cx="694983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zh-CN" dirty="0">
                <a:hlinkClick r:id="rId2"/>
              </a:rPr>
              <a:t>Transformer</a:t>
            </a:r>
            <a:r>
              <a:rPr lang="zh-CN" altLang="en-US" dirty="0">
                <a:hlinkClick r:id="rId2"/>
              </a:rPr>
              <a:t>的</a:t>
            </a:r>
            <a:r>
              <a:rPr lang="en-GB" altLang="zh-CN" dirty="0">
                <a:hlinkClick r:id="rId2"/>
              </a:rPr>
              <a:t>PyTorch</a:t>
            </a:r>
            <a:r>
              <a:rPr lang="zh-CN" altLang="en-US" dirty="0">
                <a:hlinkClick r:id="rId2"/>
              </a:rPr>
              <a:t>实现</a:t>
            </a:r>
            <a:r>
              <a:rPr lang="en-US" altLang="zh-CN" dirty="0">
                <a:hlinkClick r:id="rId2"/>
              </a:rPr>
              <a:t>_</a:t>
            </a:r>
            <a:r>
              <a:rPr lang="zh-CN" altLang="en-US" dirty="0">
                <a:hlinkClick r:id="rId2"/>
              </a:rPr>
              <a:t>哔哩哔哩</a:t>
            </a:r>
            <a:r>
              <a:rPr lang="en-US" altLang="zh-CN" dirty="0">
                <a:hlinkClick r:id="rId2"/>
              </a:rPr>
              <a:t>_</a:t>
            </a:r>
            <a:r>
              <a:rPr lang="en-GB" altLang="zh-CN" dirty="0">
                <a:hlinkClick r:id="rId2"/>
              </a:rPr>
              <a:t>bilibili</a:t>
            </a:r>
            <a:endParaRPr lang="en-GB" altLang="zh-CN" dirty="0"/>
          </a:p>
          <a:p>
            <a:pPr marL="285750" indent="-285750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GB" altLang="zh-CN" dirty="0">
                <a:hlinkClick r:id="rId3"/>
              </a:rPr>
              <a:t>Transformer</a:t>
            </a:r>
            <a:r>
              <a:rPr lang="zh-CN" altLang="en-US" dirty="0">
                <a:hlinkClick r:id="rId3"/>
              </a:rPr>
              <a:t>的</a:t>
            </a:r>
            <a:r>
              <a:rPr lang="en-GB" altLang="zh-CN" dirty="0">
                <a:hlinkClick r:id="rId3"/>
              </a:rPr>
              <a:t>PyTorch</a:t>
            </a:r>
            <a:r>
              <a:rPr lang="zh-CN" altLang="en-US" dirty="0">
                <a:hlinkClick r:id="rId3"/>
              </a:rPr>
              <a:t>实现 </a:t>
            </a:r>
            <a:r>
              <a:rPr lang="en-US" altLang="zh-CN" dirty="0">
                <a:hlinkClick r:id="rId3"/>
              </a:rPr>
              <a:t>- </a:t>
            </a:r>
            <a:r>
              <a:rPr lang="en-GB" altLang="zh-CN" dirty="0">
                <a:hlinkClick r:id="rId3"/>
              </a:rPr>
              <a:t>mathor (wmathor.com)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4" name="文本框 3"/>
          <p:cNvSpPr txBox="1"/>
          <p:nvPr/>
        </p:nvSpPr>
        <p:spPr>
          <a:xfrm>
            <a:off x="4534514" y="2644170"/>
            <a:ext cx="312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/>
              <a:t>Q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&amp;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A</a:t>
            </a:r>
            <a:endParaRPr kumimoji="1" lang="zh-CN" altLang="en-US" sz="9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3006" y="1406030"/>
            <a:ext cx="3322534" cy="4856010"/>
          </a:xfrm>
          <a:prstGeom prst="rect">
            <a:avLst/>
          </a:prstGeom>
          <a:effectLst/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29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架构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9377045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</a:fld>
            <a:endParaRPr 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177063" y="1040552"/>
            <a:ext cx="4062428" cy="4856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effectLst/>
              </a:rPr>
              <a:t>编码器</a:t>
            </a:r>
            <a:endParaRPr lang="en-US" altLang="zh-CN" sz="1600" b="1" dirty="0">
              <a:solidFill>
                <a:srgbClr val="0070C0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effectLst/>
              </a:rPr>
              <a:t>由</a:t>
            </a:r>
            <a:r>
              <a:rPr lang="en-US" altLang="zh-CN" sz="1600" dirty="0">
                <a:effectLst/>
              </a:rPr>
              <a:t>N</a:t>
            </a:r>
            <a:r>
              <a:rPr lang="zh-CN" altLang="en-US" sz="1600" dirty="0">
                <a:effectLst/>
              </a:rPr>
              <a:t>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堆叠而成；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effectLst/>
              </a:rPr>
              <a:t>每个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有两层：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(Self-Attention)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Feed Forward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1</a:t>
            </a:r>
            <a:r>
              <a:rPr lang="zh-CN" altLang="en-US" sz="1600" dirty="0">
                <a:effectLst/>
              </a:rPr>
              <a:t>～</a:t>
            </a: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N-1</a:t>
            </a:r>
            <a:r>
              <a:rPr lang="zh-CN" altLang="en-US" sz="1600" dirty="0">
                <a:effectLst/>
              </a:rPr>
              <a:t>的输出：输入到下个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/>
              <a:t>N</a:t>
            </a:r>
            <a:r>
              <a:rPr lang="zh-CN" altLang="en-US" sz="1600" dirty="0">
                <a:effectLst/>
              </a:rPr>
              <a:t>的输出：输入到解码器的各层中。</a:t>
            </a:r>
            <a:endParaRPr kumimoji="1" lang="zh-CN" altLang="en-US" sz="1600" dirty="0"/>
          </a:p>
        </p:txBody>
      </p:sp>
      <p:sp>
        <p:nvSpPr>
          <p:cNvPr id="78" name="文本框 77"/>
          <p:cNvSpPr txBox="1"/>
          <p:nvPr/>
        </p:nvSpPr>
        <p:spPr>
          <a:xfrm>
            <a:off x="7445540" y="1031926"/>
            <a:ext cx="4746460" cy="559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</a:rPr>
              <a:t>解</a:t>
            </a:r>
            <a:r>
              <a:rPr lang="zh-CN" altLang="en-US" sz="1600" b="1" dirty="0">
                <a:solidFill>
                  <a:srgbClr val="0070C0"/>
                </a:solidFill>
                <a:effectLst/>
              </a:rPr>
              <a:t>码器</a:t>
            </a:r>
            <a:endParaRPr lang="en-US" altLang="zh-CN" sz="1600" b="1" dirty="0">
              <a:solidFill>
                <a:srgbClr val="0070C0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effectLst/>
              </a:rPr>
              <a:t>由</a:t>
            </a:r>
            <a:r>
              <a:rPr lang="en-US" altLang="zh-CN" sz="1600" dirty="0">
                <a:effectLst/>
              </a:rPr>
              <a:t>N</a:t>
            </a:r>
            <a:r>
              <a:rPr lang="zh-CN" altLang="en-US" sz="1600" dirty="0">
                <a:effectLst/>
              </a:rPr>
              <a:t>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堆叠而成；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zh-CN" altLang="en-US" sz="1600" dirty="0">
                <a:effectLst/>
              </a:rPr>
              <a:t>每个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有三层：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/>
              <a:t>Masked</a:t>
            </a:r>
            <a:r>
              <a:rPr lang="zh-CN" altLang="en-US" sz="1600" dirty="0"/>
              <a:t> </a:t>
            </a: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(Self-Attention)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(Co-Attention)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Feed Forward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1</a:t>
            </a:r>
            <a:r>
              <a:rPr lang="zh-CN" altLang="en-US" sz="1600" dirty="0">
                <a:effectLst/>
              </a:rPr>
              <a:t>～</a:t>
            </a: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N-1</a:t>
            </a:r>
            <a:r>
              <a:rPr lang="zh-CN" altLang="en-US" sz="1600" dirty="0">
                <a:effectLst/>
              </a:rPr>
              <a:t>的输出：输入到下个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8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/>
              <a:t>N</a:t>
            </a:r>
            <a:r>
              <a:rPr lang="zh-CN" altLang="en-US" sz="1600" dirty="0">
                <a:effectLst/>
              </a:rPr>
              <a:t>的输出：输入到后续的</a:t>
            </a:r>
            <a:r>
              <a:rPr lang="en-US" altLang="zh-CN" sz="1600" dirty="0">
                <a:effectLst/>
              </a:rPr>
              <a:t>Linear</a:t>
            </a:r>
            <a:r>
              <a:rPr lang="zh-CN" altLang="en-US" sz="1600" dirty="0">
                <a:effectLst/>
              </a:rPr>
              <a:t>层中。</a:t>
            </a:r>
            <a:endParaRPr kumimoji="1" lang="zh-CN" altLang="en-US" sz="1600" dirty="0"/>
          </a:p>
        </p:txBody>
      </p:sp>
      <p:sp>
        <p:nvSpPr>
          <p:cNvPr id="79" name="矩形 78"/>
          <p:cNvSpPr/>
          <p:nvPr/>
        </p:nvSpPr>
        <p:spPr>
          <a:xfrm>
            <a:off x="4123006" y="4925290"/>
            <a:ext cx="3322533" cy="384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5981178" y="3680374"/>
            <a:ext cx="764088" cy="301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/>
          <p:cNvSpPr/>
          <p:nvPr/>
        </p:nvSpPr>
        <p:spPr>
          <a:xfrm>
            <a:off x="5917956" y="1828609"/>
            <a:ext cx="877414" cy="588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4717657" y="3279269"/>
            <a:ext cx="898216" cy="206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/>
          <p:cNvSpPr/>
          <p:nvPr/>
        </p:nvSpPr>
        <p:spPr>
          <a:xfrm>
            <a:off x="4738439" y="5306288"/>
            <a:ext cx="2077713" cy="384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29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架构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>
          <a:xfrm>
            <a:off x="9377045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</a:fld>
            <a:endParaRPr lang="en-US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28" y="1070677"/>
            <a:ext cx="3804526" cy="55795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51" y="2158853"/>
            <a:ext cx="7772400" cy="3403194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7" name="文本框 6"/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87" y="1731851"/>
            <a:ext cx="7711530" cy="43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120" y="5613343"/>
            <a:ext cx="3253374" cy="28321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339" y="4478303"/>
            <a:ext cx="2442936" cy="78551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332" y="3716599"/>
            <a:ext cx="2266950" cy="412173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0120" y="3035625"/>
            <a:ext cx="3253375" cy="331443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8569" y="2195745"/>
            <a:ext cx="2316476" cy="4903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1"/>
          <a:srcRect b="78262"/>
          <a:stretch>
            <a:fillRect/>
          </a:stretch>
        </p:blipFill>
        <p:spPr>
          <a:xfrm>
            <a:off x="5062449" y="2633944"/>
            <a:ext cx="6673735" cy="905160"/>
          </a:xfrm>
          <a:prstGeom prst="rect">
            <a:avLst/>
          </a:prstGeo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71754" y="961439"/>
            <a:ext cx="187134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effectLst/>
              </a:rPr>
              <a:t>Word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Embedding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" y="2476585"/>
            <a:ext cx="4460198" cy="28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147954" y="2476585"/>
            <a:ext cx="4357740" cy="2259491"/>
          </a:xfrm>
          <a:prstGeom prst="rect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71754" y="4822126"/>
            <a:ext cx="4460198" cy="515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t="75172"/>
          <a:stretch>
            <a:fillRect/>
          </a:stretch>
        </p:blipFill>
        <p:spPr>
          <a:xfrm>
            <a:off x="5062450" y="4219148"/>
            <a:ext cx="6673735" cy="1033856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5543550" y="3086524"/>
            <a:ext cx="3067050" cy="1294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543550" y="4737912"/>
            <a:ext cx="3067050" cy="1294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8" name="文本框 7"/>
          <p:cNvSpPr txBox="1"/>
          <p:nvPr/>
        </p:nvSpPr>
        <p:spPr>
          <a:xfrm>
            <a:off x="71754" y="961439"/>
            <a:ext cx="4063828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位置编码（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Positional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Encoding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）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754" y="1499624"/>
            <a:ext cx="4717515" cy="2900151"/>
            <a:chOff x="71754" y="2320806"/>
            <a:chExt cx="4717515" cy="2900151"/>
          </a:xfrm>
        </p:grpSpPr>
        <p:grpSp>
          <p:nvGrpSpPr>
            <p:cNvPr id="23" name="组合 22"/>
            <p:cNvGrpSpPr/>
            <p:nvPr/>
          </p:nvGrpSpPr>
          <p:grpSpPr>
            <a:xfrm>
              <a:off x="71754" y="2320806"/>
              <a:ext cx="4717515" cy="2900151"/>
              <a:chOff x="4135582" y="1774881"/>
              <a:chExt cx="7349544" cy="4518223"/>
            </a:xfrm>
          </p:grpSpPr>
          <p:pic>
            <p:nvPicPr>
              <p:cNvPr id="15364" name="Picture 4"/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5582" y="2240328"/>
                <a:ext cx="7349544" cy="4052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/>
              <p:cNvSpPr/>
              <p:nvPr/>
            </p:nvSpPr>
            <p:spPr>
              <a:xfrm>
                <a:off x="9880424" y="2333767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9882094" y="3266096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5" name="直线箭头连接符 14"/>
              <p:cNvCxnSpPr/>
              <p:nvPr/>
            </p:nvCxnSpPr>
            <p:spPr>
              <a:xfrm>
                <a:off x="9879104" y="1774881"/>
                <a:ext cx="479545" cy="831841"/>
              </a:xfrm>
              <a:prstGeom prst="straightConnector1">
                <a:avLst/>
              </a:prstGeom>
              <a:ln w="28575">
                <a:solidFill>
                  <a:srgbClr val="5358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/>
              <p:cNvCxnSpPr/>
              <p:nvPr/>
            </p:nvCxnSpPr>
            <p:spPr>
              <a:xfrm>
                <a:off x="9879103" y="1774881"/>
                <a:ext cx="479546" cy="1764170"/>
              </a:xfrm>
              <a:prstGeom prst="straightConnector1">
                <a:avLst/>
              </a:prstGeom>
              <a:ln w="28575">
                <a:solidFill>
                  <a:srgbClr val="5358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/>
              <p:cNvSpPr/>
              <p:nvPr/>
            </p:nvSpPr>
            <p:spPr>
              <a:xfrm>
                <a:off x="9742427" y="1778859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" name="矩形 1"/>
            <p:cNvSpPr/>
            <p:nvPr/>
          </p:nvSpPr>
          <p:spPr>
            <a:xfrm>
              <a:off x="152400" y="4409872"/>
              <a:ext cx="3181350" cy="1880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0049" y="2644963"/>
            <a:ext cx="6261101" cy="305632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7907" y="1426887"/>
            <a:ext cx="3059719" cy="52661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/>
              <p:cNvSpPr txBox="1"/>
              <p:nvPr/>
            </p:nvSpPr>
            <p:spPr>
              <a:xfrm>
                <a:off x="8678123" y="1364859"/>
                <a:ext cx="2675677" cy="625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/>
                  <a:t>pos</a:t>
                </a:r>
                <a:r>
                  <a:rPr kumimoji="1" lang="zh-CN" altLang="en-US" sz="1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,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 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max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_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sequence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_</m:t>
                    </m:r>
                    <m:r>
                      <m:rPr>
                        <m:nor/>
                      </m:rPr>
                      <a:rPr lang="en-GB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length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)</m:t>
                    </m:r>
                  </m:oMath>
                </a14:m>
                <a:endParaRPr lang="en-US" altLang="zh-CN" sz="1000" dirty="0">
                  <a:solidFill>
                    <a:srgbClr val="4D4D4D"/>
                  </a:solidFill>
                </a:endParaRPr>
              </a:p>
              <a:p>
                <a:endParaRPr kumimoji="1" lang="en-US" altLang="zh-CN" sz="1000" dirty="0"/>
              </a:p>
              <a:p>
                <a:r>
                  <a:rPr kumimoji="1" lang="en-US" altLang="zh-CN" sz="1000" dirty="0"/>
                  <a:t>i</a:t>
                </a:r>
                <a:r>
                  <a:rPr kumimoji="1" lang="zh-CN" altLang="en-US" sz="1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[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0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,</m:t>
                    </m:r>
                    <m:r>
                      <m:rPr>
                        <m:nor/>
                      </m:rPr>
                      <a:rPr lang="zh-CN" altLang="en-US" sz="1000" b="0" i="0" dirty="0" smtClean="0">
                        <a:solidFill>
                          <a:srgbClr val="4D4D4D"/>
                        </a:solidFill>
                        <a:latin typeface="-apple-system"/>
                      </a:rPr>
                      <m:t> </m:t>
                    </m:r>
                    <m:f>
                      <m:fPr>
                        <m:ctrlPr>
                          <a:rPr lang="en-US" altLang="zh-CN" sz="1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000" i="1" dirty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000" i="1" dirty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model</m:t>
                            </m:r>
                          </m:sub>
                        </m:sSub>
                      </m:num>
                      <m:den>
                        <m:r>
                          <a:rPr lang="en-US" altLang="zh-CN" sz="1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)</m:t>
                    </m:r>
                  </m:oMath>
                </a14:m>
                <a:endParaRPr kumimoji="1" lang="en-US" altLang="zh-CN" sz="1000" dirty="0"/>
              </a:p>
            </p:txBody>
          </p:sp>
        </mc:Choice>
        <mc:Fallback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23" y="1364859"/>
                <a:ext cx="2675677" cy="625043"/>
              </a:xfrm>
              <a:prstGeom prst="rect">
                <a:avLst/>
              </a:prstGeom>
              <a:blipFill rotWithShape="1">
                <a:blip r:embed="rId5"/>
                <a:stretch>
                  <a:fillRect l="-8" t="-39" b="72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文本框 13"/>
              <p:cNvSpPr txBox="1"/>
              <p:nvPr/>
            </p:nvSpPr>
            <p:spPr>
              <a:xfrm>
                <a:off x="10197737" y="1610196"/>
                <a:ext cx="1707831" cy="40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1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zh-CN" altLang="en-US" sz="1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zh-CN" altLang="en-US" sz="1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zh-CN" alt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000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1000" i="1">
                                      <a:latin typeface="Cambria Math" panose="02040503050406030204" pitchFamily="18" charset="0"/>
                                    </a:rPr>
                                    <m:t>model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sz="1000" dirty="0"/>
              </a:p>
            </p:txBody>
          </p:sp>
        </mc:Choice>
        <mc:Fallback>
          <p:sp>
            <p:nvSpPr>
              <p:cNvPr id="14" name="文本框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7" y="1610196"/>
                <a:ext cx="1707831" cy="402674"/>
              </a:xfrm>
              <a:prstGeom prst="rect">
                <a:avLst/>
              </a:prstGeom>
              <a:blipFill rotWithShape="1">
                <a:blip r:embed="rId6"/>
                <a:stretch>
                  <a:fillRect l="-16" t="-117" r="34" b="-40548"/>
                </a:stretch>
              </a:blipFill>
            </p:spPr>
            <p:txBody>
              <a:bodyPr/>
              <a:lstStyle/>
              <a:p>
                <a:r>
                  <a:rPr lang="en-US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 descr="png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5033866"/>
            <a:ext cx="4199995" cy="14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51436" y="6109528"/>
            <a:ext cx="3253374" cy="283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5" y="2751889"/>
            <a:ext cx="4350266" cy="26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/>
          <p:nvPr/>
        </p:nvSpPr>
        <p:spPr>
          <a:xfrm>
            <a:off x="71754" y="961439"/>
            <a:ext cx="2422968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</a:t>
            </a:r>
            <a:r>
              <a:rPr lang="zh-CN" altLang="en-US" b="1" dirty="0">
                <a:solidFill>
                  <a:srgbClr val="0070C0"/>
                </a:solidFill>
              </a:rPr>
              <a:t>（</a:t>
            </a:r>
            <a:r>
              <a:rPr lang="en-US" altLang="zh-CN" b="1" dirty="0">
                <a:solidFill>
                  <a:srgbClr val="0070C0"/>
                </a:solidFill>
              </a:rPr>
              <a:t>Encoder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3538" y="1305600"/>
            <a:ext cx="6647477" cy="297049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3538" y="4422796"/>
            <a:ext cx="6647477" cy="1933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10" name="文本框 9"/>
          <p:cNvSpPr txBox="1"/>
          <p:nvPr/>
        </p:nvSpPr>
        <p:spPr>
          <a:xfrm>
            <a:off x="71754" y="961439"/>
            <a:ext cx="6024246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GB" altLang="zh-CN" sz="1800" b="1" dirty="0">
                <a:solidFill>
                  <a:srgbClr val="0070C0"/>
                </a:solidFill>
                <a:effectLst/>
              </a:rPr>
              <a:t>Padding 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操作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 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b="44873"/>
          <a:stretch>
            <a:fillRect/>
          </a:stretch>
        </p:blipFill>
        <p:spPr>
          <a:xfrm>
            <a:off x="5864087" y="4270352"/>
            <a:ext cx="5916928" cy="1942584"/>
          </a:xfrm>
          <a:prstGeom prst="rect">
            <a:avLst/>
          </a:prstGeom>
        </p:spPr>
      </p:pic>
      <p:pic>
        <p:nvPicPr>
          <p:cNvPr id="5156" name="图片 515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087" y="1436826"/>
            <a:ext cx="5916928" cy="2644037"/>
          </a:xfrm>
          <a:prstGeom prst="rect">
            <a:avLst/>
          </a:prstGeom>
        </p:spPr>
      </p:pic>
      <p:sp>
        <p:nvSpPr>
          <p:cNvPr id="5157" name="文本框 5156"/>
          <p:cNvSpPr txBox="1"/>
          <p:nvPr/>
        </p:nvSpPr>
        <p:spPr>
          <a:xfrm>
            <a:off x="228600" y="1847625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dirty="0"/>
              <a:t>：</a:t>
            </a:r>
            <a:r>
              <a:rPr kumimoji="1" lang="en-US" altLang="zh-CN" sz="1400" u="sng" dirty="0"/>
              <a:t>Thinking</a:t>
            </a:r>
            <a:r>
              <a:rPr kumimoji="1" lang="zh-CN" altLang="en-US" sz="1400" u="sng" dirty="0"/>
              <a:t> </a:t>
            </a:r>
            <a:r>
              <a:rPr kumimoji="1" lang="en-US" altLang="zh-CN" sz="1400" u="sng" dirty="0"/>
              <a:t>Machines</a:t>
            </a:r>
            <a:endParaRPr kumimoji="1" lang="en-US" altLang="zh-CN" sz="1400" u="sng" dirty="0"/>
          </a:p>
        </p:txBody>
      </p:sp>
      <p:cxnSp>
        <p:nvCxnSpPr>
          <p:cNvPr id="5158" name="直线箭头连接符 5157"/>
          <p:cNvCxnSpPr/>
          <p:nvPr/>
        </p:nvCxnSpPr>
        <p:spPr>
          <a:xfrm>
            <a:off x="2602614" y="2708005"/>
            <a:ext cx="0" cy="6413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9" name="文本框 5158"/>
          <p:cNvSpPr txBox="1"/>
          <p:nvPr/>
        </p:nvSpPr>
        <p:spPr>
          <a:xfrm>
            <a:off x="2660172" y="2817938"/>
            <a:ext cx="1196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Actually…</a:t>
            </a:r>
            <a:endParaRPr kumimoji="1" lang="en-US" altLang="zh-CN" sz="1400" b="1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160" name="文本框 5159"/>
          <p:cNvSpPr txBox="1"/>
          <p:nvPr/>
        </p:nvSpPr>
        <p:spPr>
          <a:xfrm>
            <a:off x="228600" y="3377368"/>
            <a:ext cx="3975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dirty="0"/>
              <a:t>：</a:t>
            </a:r>
            <a:r>
              <a:rPr kumimoji="1" lang="en-US" altLang="zh-CN" sz="1400" u="sng" dirty="0"/>
              <a:t>Thinking</a:t>
            </a:r>
            <a:r>
              <a:rPr kumimoji="1" lang="zh-CN" altLang="en-US" sz="1400" u="sng" dirty="0"/>
              <a:t> </a:t>
            </a:r>
            <a:r>
              <a:rPr kumimoji="1" lang="en-US" altLang="zh-CN" sz="1400" u="sng" dirty="0"/>
              <a:t>Machines</a:t>
            </a:r>
            <a:r>
              <a:rPr kumimoji="1" lang="zh-CN" altLang="en-US" sz="1400" u="sng" dirty="0"/>
              <a:t>                              </a:t>
            </a:r>
            <a:r>
              <a:rPr kumimoji="1" lang="en-US" altLang="zh-CN" sz="1400" u="sng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2)</a:t>
            </a:r>
            <a:endParaRPr kumimoji="1" lang="en-US" altLang="zh-CN" sz="1400" dirty="0"/>
          </a:p>
          <a:p>
            <a:r>
              <a:rPr kumimoji="1" lang="zh-CN" altLang="en-US" sz="1400" dirty="0"/>
              <a:t>       </a:t>
            </a:r>
            <a:r>
              <a:rPr kumimoji="1" lang="en-GB" altLang="zh-CN" sz="1400" u="sng" dirty="0"/>
              <a:t>A Tale of Two Cities</a:t>
            </a:r>
            <a:r>
              <a:rPr kumimoji="1" lang="zh-CN" altLang="en-US" sz="1400" u="sng" dirty="0"/>
              <a:t>                             </a:t>
            </a:r>
            <a:r>
              <a:rPr kumimoji="1" lang="en-GB" altLang="zh-CN" sz="1400" u="sng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5)</a:t>
            </a:r>
            <a:endParaRPr kumimoji="1" lang="en-GB" altLang="zh-CN" sz="1400" dirty="0"/>
          </a:p>
          <a:p>
            <a:r>
              <a:rPr kumimoji="1" lang="en-GB" altLang="zh-CN" sz="1400" dirty="0"/>
              <a:t>       </a:t>
            </a:r>
            <a:r>
              <a:rPr kumimoji="1" lang="en-US" altLang="zh-CN" sz="1400" u="sng" dirty="0"/>
              <a:t>Science and Art </a:t>
            </a:r>
            <a:r>
              <a:rPr kumimoji="1" lang="zh-CN" altLang="en-US" sz="1400" u="sng" dirty="0"/>
              <a:t>                                   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3)</a:t>
            </a:r>
            <a:endParaRPr kumimoji="1" lang="en-US" altLang="zh-CN" sz="1400" dirty="0"/>
          </a:p>
          <a:p>
            <a:r>
              <a:rPr kumimoji="1" lang="zh-CN" altLang="en-US" sz="1400" dirty="0"/>
              <a:t>       </a:t>
            </a:r>
            <a:r>
              <a:rPr kumimoji="1" lang="en-GB" altLang="zh-CN" sz="1400" u="sng" dirty="0"/>
              <a:t>the Art of Motorcycle Maintenance</a:t>
            </a:r>
            <a:r>
              <a:rPr kumimoji="1" lang="en-GB" altLang="zh-CN" sz="1400" dirty="0"/>
              <a:t> 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5)</a:t>
            </a:r>
            <a:endParaRPr kumimoji="1" lang="en-US" altLang="zh-CN" sz="1400" dirty="0"/>
          </a:p>
        </p:txBody>
      </p:sp>
      <p:sp>
        <p:nvSpPr>
          <p:cNvPr id="5161" name="文本框 5160"/>
          <p:cNvSpPr txBox="1"/>
          <p:nvPr/>
        </p:nvSpPr>
        <p:spPr>
          <a:xfrm>
            <a:off x="228600" y="4531094"/>
            <a:ext cx="541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b="1" dirty="0">
                <a:solidFill>
                  <a:srgbClr val="04CD0D"/>
                </a:solidFill>
                <a:latin typeface="Times New Roman" panose="02020603050405020304" charset="0"/>
                <a:ea typeface="宋体" panose="02010600030101010101" charset="-122"/>
              </a:rPr>
              <a:t> </a:t>
            </a:r>
            <a:r>
              <a:rPr lang="zh-CN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Times New Roman" panose="02020603050405020304" charset="0"/>
              </a:rPr>
              <a:t>的维度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charset="-122"/>
                <a:cs typeface="Times New Roman" panose="02020603050405020304" charset="0"/>
              </a:rPr>
              <a:t>：</a:t>
            </a:r>
            <a:r>
              <a:rPr lang="en-US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[</a:t>
            </a:r>
            <a:r>
              <a:rPr lang="en-US" altLang="zh-CN" sz="1400" dirty="0" err="1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batch_size</a:t>
            </a:r>
            <a:r>
              <a:rPr lang="en-US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,</a:t>
            </a:r>
            <a:r>
              <a:rPr lang="zh-CN" altLang="en-US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 </a:t>
            </a:r>
            <a:r>
              <a:rPr lang="en-US" altLang="zh-CN" sz="1400" b="1" dirty="0" err="1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max_sequence_length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, </a:t>
            </a:r>
            <a:r>
              <a:rPr lang="en-US" altLang="zh-CN" sz="1400" dirty="0" err="1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embedding_dimension</a:t>
            </a:r>
            <a:r>
              <a:rPr lang="en-US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]</a:t>
            </a:r>
            <a:endParaRPr kumimoji="1" lang="zh-CN" altLang="en-US" sz="1400" dirty="0"/>
          </a:p>
        </p:txBody>
      </p:sp>
      <p:grpSp>
        <p:nvGrpSpPr>
          <p:cNvPr id="5162" name="组合 5161"/>
          <p:cNvGrpSpPr/>
          <p:nvPr/>
        </p:nvGrpSpPr>
        <p:grpSpPr>
          <a:xfrm>
            <a:off x="2285573" y="5739477"/>
            <a:ext cx="1099645" cy="879716"/>
            <a:chOff x="772886" y="5252505"/>
            <a:chExt cx="1099645" cy="879716"/>
          </a:xfrm>
          <a:effectLst>
            <a:outerShdw blurRad="101600" dist="101600" dir="18600000" sx="102000" sy="102000" algn="bl" rotWithShape="0">
              <a:prstClr val="black">
                <a:alpha val="32000"/>
              </a:prstClr>
            </a:outerShdw>
          </a:effectLst>
        </p:grpSpPr>
        <p:sp>
          <p:nvSpPr>
            <p:cNvPr id="5163" name="矩形 5162"/>
            <p:cNvSpPr/>
            <p:nvPr/>
          </p:nvSpPr>
          <p:spPr>
            <a:xfrm>
              <a:off x="772886" y="5252505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164" name="矩形 5163"/>
            <p:cNvSpPr/>
            <p:nvPr/>
          </p:nvSpPr>
          <p:spPr>
            <a:xfrm>
              <a:off x="992815" y="5252505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5" name="矩形 5164"/>
            <p:cNvSpPr/>
            <p:nvPr/>
          </p:nvSpPr>
          <p:spPr>
            <a:xfrm>
              <a:off x="1212744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6" name="矩形 5165"/>
            <p:cNvSpPr/>
            <p:nvPr/>
          </p:nvSpPr>
          <p:spPr>
            <a:xfrm>
              <a:off x="1432673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7" name="矩形 5166"/>
            <p:cNvSpPr/>
            <p:nvPr/>
          </p:nvSpPr>
          <p:spPr>
            <a:xfrm>
              <a:off x="1652602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8" name="矩形 5167"/>
            <p:cNvSpPr/>
            <p:nvPr/>
          </p:nvSpPr>
          <p:spPr>
            <a:xfrm>
              <a:off x="772886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9" name="矩形 5168"/>
            <p:cNvSpPr/>
            <p:nvPr/>
          </p:nvSpPr>
          <p:spPr>
            <a:xfrm>
              <a:off x="992815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0" name="矩形 5169"/>
            <p:cNvSpPr/>
            <p:nvPr/>
          </p:nvSpPr>
          <p:spPr>
            <a:xfrm>
              <a:off x="1212744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1" name="矩形 5170"/>
            <p:cNvSpPr/>
            <p:nvPr/>
          </p:nvSpPr>
          <p:spPr>
            <a:xfrm>
              <a:off x="1432673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2" name="矩形 5171"/>
            <p:cNvSpPr/>
            <p:nvPr/>
          </p:nvSpPr>
          <p:spPr>
            <a:xfrm>
              <a:off x="1652602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3" name="矩形 5172"/>
            <p:cNvSpPr/>
            <p:nvPr/>
          </p:nvSpPr>
          <p:spPr>
            <a:xfrm>
              <a:off x="772886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4" name="矩形 5173"/>
            <p:cNvSpPr/>
            <p:nvPr/>
          </p:nvSpPr>
          <p:spPr>
            <a:xfrm>
              <a:off x="992815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5" name="矩形 5174"/>
            <p:cNvSpPr/>
            <p:nvPr/>
          </p:nvSpPr>
          <p:spPr>
            <a:xfrm>
              <a:off x="1212744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6" name="矩形 5175"/>
            <p:cNvSpPr/>
            <p:nvPr/>
          </p:nvSpPr>
          <p:spPr>
            <a:xfrm>
              <a:off x="1432673" y="5692363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7" name="矩形 5176"/>
            <p:cNvSpPr/>
            <p:nvPr/>
          </p:nvSpPr>
          <p:spPr>
            <a:xfrm>
              <a:off x="1652602" y="5692363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8" name="矩形 5177"/>
            <p:cNvSpPr/>
            <p:nvPr/>
          </p:nvSpPr>
          <p:spPr>
            <a:xfrm>
              <a:off x="772886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9" name="矩形 5178"/>
            <p:cNvSpPr/>
            <p:nvPr/>
          </p:nvSpPr>
          <p:spPr>
            <a:xfrm>
              <a:off x="992815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0" name="矩形 5179"/>
            <p:cNvSpPr/>
            <p:nvPr/>
          </p:nvSpPr>
          <p:spPr>
            <a:xfrm>
              <a:off x="1212744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1" name="矩形 5180"/>
            <p:cNvSpPr/>
            <p:nvPr/>
          </p:nvSpPr>
          <p:spPr>
            <a:xfrm>
              <a:off x="1432673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2" name="矩形 5181"/>
            <p:cNvSpPr/>
            <p:nvPr/>
          </p:nvSpPr>
          <p:spPr>
            <a:xfrm>
              <a:off x="1652602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cxnSp>
        <p:nvCxnSpPr>
          <p:cNvPr id="5183" name="直线箭头连接符 5182"/>
          <p:cNvCxnSpPr/>
          <p:nvPr/>
        </p:nvCxnSpPr>
        <p:spPr>
          <a:xfrm>
            <a:off x="3277218" y="6069371"/>
            <a:ext cx="820641" cy="10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4" name="图片 518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2859" y="6081419"/>
            <a:ext cx="944876" cy="342900"/>
          </a:xfrm>
          <a:prstGeom prst="rect">
            <a:avLst/>
          </a:prstGeom>
        </p:spPr>
      </p:pic>
      <p:sp>
        <p:nvSpPr>
          <p:cNvPr id="5185" name="文本框 5184"/>
          <p:cNvSpPr txBox="1"/>
          <p:nvPr/>
        </p:nvSpPr>
        <p:spPr>
          <a:xfrm>
            <a:off x="228600" y="2325560"/>
            <a:ext cx="513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b="1" dirty="0">
                <a:solidFill>
                  <a:srgbClr val="04CD0D"/>
                </a:solidFill>
                <a:latin typeface="Times New Roman" panose="02020603050405020304" charset="0"/>
                <a:ea typeface="宋体" panose="02010600030101010101" charset="-122"/>
              </a:rPr>
              <a:t> </a:t>
            </a:r>
            <a:r>
              <a:rPr lang="zh-CN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Times New Roman" panose="02020603050405020304" charset="0"/>
              </a:rPr>
              <a:t>的维度</a:t>
            </a:r>
            <a:r>
              <a:rPr lang="zh-CN" altLang="en-US" sz="1400" dirty="0">
                <a:latin typeface="Times New Roman" panose="02020603050405020304" charset="0"/>
                <a:ea typeface="宋体" panose="02010600030101010101" charset="-122"/>
                <a:cs typeface="Times New Roman" panose="02020603050405020304" charset="0"/>
              </a:rPr>
              <a:t>：</a:t>
            </a:r>
            <a:r>
              <a:rPr lang="en-US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[</a:t>
            </a:r>
            <a:r>
              <a:rPr lang="en-US" altLang="zh-CN" sz="1400" dirty="0" err="1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sequence_length</a:t>
            </a:r>
            <a:r>
              <a:rPr lang="en-US" altLang="zh-CN" sz="1400" dirty="0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, </a:t>
            </a:r>
            <a:r>
              <a:rPr lang="en-US" altLang="zh-CN" sz="1400" dirty="0" err="1"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embedding_dimension</a:t>
            </a:r>
            <a:r>
              <a:rPr lang="en-US" altLang="zh-CN" sz="1400" dirty="0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]</a:t>
            </a:r>
            <a:endParaRPr kumimoji="1" lang="zh-CN" altLang="en-US" sz="1400" dirty="0"/>
          </a:p>
        </p:txBody>
      </p:sp>
      <p:pic>
        <p:nvPicPr>
          <p:cNvPr id="5186" name="图片 518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0395" y="1426887"/>
            <a:ext cx="838200" cy="825500"/>
          </a:xfrm>
          <a:prstGeom prst="rect">
            <a:avLst/>
          </a:prstGeom>
        </p:spPr>
      </p:pic>
      <p:sp>
        <p:nvSpPr>
          <p:cNvPr id="5187" name="文本框 5186"/>
          <p:cNvSpPr txBox="1"/>
          <p:nvPr/>
        </p:nvSpPr>
        <p:spPr>
          <a:xfrm>
            <a:off x="974497" y="5983012"/>
            <a:ext cx="119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batch_size</a:t>
            </a:r>
            <a:endParaRPr lang="zh-CN" altLang="en-US" sz="1400" dirty="0"/>
          </a:p>
        </p:txBody>
      </p:sp>
      <p:sp>
        <p:nvSpPr>
          <p:cNvPr id="5188" name="文本框 5187"/>
          <p:cNvSpPr txBox="1"/>
          <p:nvPr/>
        </p:nvSpPr>
        <p:spPr>
          <a:xfrm>
            <a:off x="1651554" y="5185468"/>
            <a:ext cx="2293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effectLst/>
                <a:latin typeface="Times New Roman" panose="02020603050405020304" charset="0"/>
                <a:ea typeface="宋体" panose="02010600030101010101" charset="-122"/>
                <a:cs typeface="宋体" panose="02010600030101010101" charset="-122"/>
              </a:rPr>
              <a:t>max_sequence_length</a:t>
            </a:r>
            <a:endParaRPr lang="zh-CN" altLang="en-US" sz="1400" dirty="0"/>
          </a:p>
        </p:txBody>
      </p:sp>
      <p:sp>
        <p:nvSpPr>
          <p:cNvPr id="5189" name="文本框 5188"/>
          <p:cNvSpPr txBox="1"/>
          <p:nvPr/>
        </p:nvSpPr>
        <p:spPr>
          <a:xfrm>
            <a:off x="228600" y="5755021"/>
            <a:ext cx="464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600" b="1" dirty="0">
                <a:solidFill>
                  <a:srgbClr val="04CD0D"/>
                </a:solidFill>
              </a:rPr>
              <a:t>：</a:t>
            </a:r>
            <a:endParaRPr lang="zh-CN" altLang="en-US" sz="1600" dirty="0"/>
          </a:p>
        </p:txBody>
      </p:sp>
      <p:cxnSp>
        <p:nvCxnSpPr>
          <p:cNvPr id="5190" name="直线箭头连接符 5189"/>
          <p:cNvCxnSpPr/>
          <p:nvPr/>
        </p:nvCxnSpPr>
        <p:spPr>
          <a:xfrm>
            <a:off x="3277218" y="5816507"/>
            <a:ext cx="820641" cy="10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91" name="图片 5190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859" y="5755021"/>
            <a:ext cx="944876" cy="342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9" grpId="0"/>
      <p:bldP spid="5160" grpId="0"/>
      <p:bldP spid="5161" grpId="0"/>
      <p:bldP spid="5187" grpId="0"/>
      <p:bldP spid="5188" grpId="0"/>
      <p:bldP spid="5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/>
          <p:cNvCxnSpPr/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charset="0"/>
                <a:cs typeface="Times New Roman" panose="02020603050405020304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charset="0"/>
                <a:cs typeface="Times New Roman" panose="02020603050405020304" charset="0"/>
              </a:rPr>
              <a:t> 工作流程</a:t>
            </a:r>
            <a:endParaRPr kumimoji="1" lang="en-US" altLang="zh-CN" sz="2800" b="1" dirty="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26" name="灯片编号占位符 2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</a:fld>
            <a:endParaRPr lang="en-US"/>
          </a:p>
        </p:txBody>
      </p:sp>
      <p:sp>
        <p:nvSpPr>
          <p:cNvPr id="12" name="文本框 11"/>
          <p:cNvSpPr txBox="1"/>
          <p:nvPr/>
        </p:nvSpPr>
        <p:spPr>
          <a:xfrm>
            <a:off x="71753" y="961439"/>
            <a:ext cx="5022761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 Encoder </a:t>
            </a:r>
            <a:r>
              <a:rPr lang="en-US" altLang="zh-CN" b="1" dirty="0">
                <a:solidFill>
                  <a:srgbClr val="0070C0"/>
                </a:solidFill>
              </a:rPr>
              <a:t>Multi-Head Self-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Attention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46" y="3242862"/>
            <a:ext cx="5791200" cy="308655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25864" y="5082593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第一步：生成 </a:t>
            </a:r>
            <a:r>
              <a:rPr kumimoji="1" lang="en-US" altLang="zh-CN" sz="1400" b="1" dirty="0"/>
              <a:t>Q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K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V</a:t>
            </a:r>
            <a:r>
              <a:rPr kumimoji="1" lang="zh-CN" altLang="en-US" sz="1400" b="1" dirty="0"/>
              <a:t>，辅助计算注意力机制</a:t>
            </a:r>
            <a:endParaRPr kumimoji="1" lang="zh-CN" altLang="en-US" sz="1400" b="1" dirty="0"/>
          </a:p>
        </p:txBody>
      </p:sp>
      <p:sp>
        <p:nvSpPr>
          <p:cNvPr id="5" name="矩形 4"/>
          <p:cNvSpPr/>
          <p:nvPr/>
        </p:nvSpPr>
        <p:spPr>
          <a:xfrm>
            <a:off x="1825864" y="5047523"/>
            <a:ext cx="7440055" cy="3779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924" y="1754081"/>
            <a:ext cx="2123963" cy="240559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45" y="1353752"/>
            <a:ext cx="5791200" cy="1684488"/>
          </a:xfrm>
          <a:prstGeom prst="rect">
            <a:avLst/>
          </a:prstGeom>
        </p:spPr>
      </p:pic>
      <p:cxnSp>
        <p:nvCxnSpPr>
          <p:cNvPr id="11" name="直线箭头连接符 10"/>
          <p:cNvCxnSpPr>
            <a:stCxn id="6" idx="2"/>
          </p:cNvCxnSpPr>
          <p:nvPr/>
        </p:nvCxnSpPr>
        <p:spPr>
          <a:xfrm>
            <a:off x="2058906" y="4159674"/>
            <a:ext cx="336424" cy="8098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5"/>
          <a:srcRect b="28894"/>
          <a:stretch>
            <a:fillRect/>
          </a:stretch>
        </p:blipFill>
        <p:spPr>
          <a:xfrm>
            <a:off x="2891200" y="3586655"/>
            <a:ext cx="2442936" cy="55853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2021</Words>
  <Application>WPS Presentation</Application>
  <PresentationFormat>宽屏</PresentationFormat>
  <Paragraphs>253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9" baseType="lpstr">
      <vt:lpstr>Arial</vt:lpstr>
      <vt:lpstr>SimSun</vt:lpstr>
      <vt:lpstr>Wingdings</vt:lpstr>
      <vt:lpstr>Times New Roman</vt:lpstr>
      <vt:lpstr>Cambria Math</vt:lpstr>
      <vt:lpstr>DejaVu Math TeX Gyre</vt:lpstr>
      <vt:lpstr>-apple-system</vt:lpstr>
      <vt:lpstr>KaTeX_Main</vt:lpstr>
      <vt:lpstr>等线</vt:lpstr>
      <vt:lpstr>宋体</vt:lpstr>
      <vt:lpstr>Calibri</vt:lpstr>
      <vt:lpstr>DejaVu Sans</vt:lpstr>
      <vt:lpstr>Microsoft YaHei</vt:lpstr>
      <vt:lpstr>文泉驿微米黑</vt:lpstr>
      <vt:lpstr>Arial Unicode MS</vt:lpstr>
      <vt:lpstr>Gubbi</vt:lpstr>
      <vt:lpstr>Calibri</vt:lpstr>
      <vt:lpstr>等线</vt:lpstr>
      <vt:lpstr>等线 Light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 Meiling</dc:creator>
  <cp:lastModifiedBy>wm</cp:lastModifiedBy>
  <cp:revision>209</cp:revision>
  <dcterms:created xsi:type="dcterms:W3CDTF">2024-07-08T03:05:31Z</dcterms:created>
  <dcterms:modified xsi:type="dcterms:W3CDTF">2024-07-08T03:05:31Z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/>
  </property>
  <property fmtid="{D5CDD505-2E9C-101B-9397-08002B2CF9AE}" pid="3" name="KSOProductBuildVer">
    <vt:lpwstr>1033-11.1.0.11719</vt:lpwstr>
  </property>
</Properties>
</file>